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Arimo" panose="020B0604020202020204"/>
      <p:regular r:id="rId18"/>
    </p:embeddedFont>
    <p:embeddedFont>
      <p:font typeface="Arimo Bold" panose="020B0704020202020204"/>
      <p:regular r:id="rId19"/>
    </p:embeddedFont>
    <p:embeddedFont>
      <p:font typeface="Arimo Italics" panose="020B0604020202090204"/>
      <p:regular r:id="rId20"/>
    </p:embeddedFont>
    <p:embeddedFont>
      <p:font typeface="Arimo Bold Italics" panose="020B0704020202090204"/>
      <p:regular r:id="rId21"/>
    </p:embeddedFont>
    <p:embeddedFont>
      <p:font typeface="Muli Bold" panose="00000800000000000000"/>
      <p:regular r:id="rId22"/>
    </p:embeddedFont>
    <p:embeddedFont>
      <p:font typeface="Muli Bold Bold" panose="00000900000000000000"/>
      <p:regular r:id="rId23"/>
    </p:embeddedFont>
    <p:embeddedFont>
      <p:font typeface="Muli Bold Italics" panose="00000800000000000000"/>
      <p:regular r:id="rId24"/>
    </p:embeddedFont>
    <p:embeddedFont>
      <p:font typeface="Muli Bold Bold Italics" panose="00000900000000000000"/>
      <p:regular r:id="rId25"/>
    </p:embeddedFont>
    <p:embeddedFont>
      <p:font typeface="Muli Regular" panose="00000500000000000000"/>
      <p:regular r:id="rId26"/>
    </p:embeddedFont>
    <p:embeddedFont>
      <p:font typeface="Muli Regular Bold" panose="00000700000000000000"/>
      <p:regular r:id="rId27"/>
    </p:embeddedFont>
    <p:embeddedFont>
      <p:font typeface="Muli Regular Italics" panose="00000500000000000000"/>
      <p:regular r:id="rId28"/>
    </p:embeddedFont>
    <p:embeddedFont>
      <p:font typeface="Muli Regular Bold Italics" panose="00000700000000000000"/>
      <p:regular r:id="rId29"/>
    </p:embeddedFont>
    <p:embeddedFont>
      <p:font typeface="Muli Black" panose="00000A00000000000000"/>
      <p:regular r:id="rId30"/>
    </p:embeddedFont>
    <p:embeddedFont>
      <p:font typeface="Muli Black Italics"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grpSp>
        <p:nvGrpSpPr>
          <p:cNvPr id="2" name="Group 2"/>
          <p:cNvGrpSpPr/>
          <p:nvPr/>
        </p:nvGrpSpPr>
        <p:grpSpPr>
          <a:xfrm rot="0">
            <a:off x="1189019" y="4442621"/>
            <a:ext cx="13375587" cy="4815679"/>
            <a:chOff x="0" y="0"/>
            <a:chExt cx="17834116" cy="6420905"/>
          </a:xfrm>
        </p:grpSpPr>
        <p:sp>
          <p:nvSpPr>
            <p:cNvPr id="3" name="TextBox 3"/>
            <p:cNvSpPr txBox="1"/>
            <p:nvPr/>
          </p:nvSpPr>
          <p:spPr>
            <a:xfrm>
              <a:off x="0" y="276225"/>
              <a:ext cx="17834116" cy="5065804"/>
            </a:xfrm>
            <a:prstGeom prst="rect">
              <a:avLst/>
            </a:prstGeom>
          </p:spPr>
          <p:txBody>
            <a:bodyPr lIns="0" tIns="0" rIns="0" bIns="0" rtlCol="0" anchor="t">
              <a:spAutoFit/>
            </a:bodyPr>
            <a:lstStyle/>
            <a:p>
              <a:pPr>
                <a:lnSpc>
                  <a:spcPts val="14400"/>
                </a:lnSpc>
              </a:pPr>
              <a:r>
                <a:rPr lang="en-US" sz="14400">
                  <a:solidFill>
                    <a:srgbClr val="5BC084"/>
                  </a:solidFill>
                  <a:latin typeface="Muli Black"/>
                </a:rPr>
                <a:t>EPL SCORE PREDICTIONS</a:t>
              </a:r>
              <a:endParaRPr lang="en-US" sz="14400">
                <a:solidFill>
                  <a:srgbClr val="5BC084"/>
                </a:solidFill>
                <a:latin typeface="Muli Black"/>
              </a:endParaRPr>
            </a:p>
          </p:txBody>
        </p:sp>
        <p:sp>
          <p:nvSpPr>
            <p:cNvPr id="4" name="TextBox 4"/>
            <p:cNvSpPr txBox="1"/>
            <p:nvPr/>
          </p:nvSpPr>
          <p:spPr>
            <a:xfrm>
              <a:off x="0" y="5806387"/>
              <a:ext cx="15898840" cy="614518"/>
            </a:xfrm>
            <a:prstGeom prst="rect">
              <a:avLst/>
            </a:prstGeom>
          </p:spPr>
          <p:txBody>
            <a:bodyPr lIns="0" tIns="0" rIns="0" bIns="0" rtlCol="0" anchor="t">
              <a:spAutoFit/>
            </a:bodyPr>
            <a:lstStyle/>
            <a:p>
              <a:pPr>
                <a:lnSpc>
                  <a:spcPts val="3920"/>
                </a:lnSpc>
                <a:spcBef>
                  <a:spcPct val="0"/>
                </a:spcBef>
              </a:pPr>
              <a:r>
                <a:rPr lang="en-US" sz="2800" spc="-42">
                  <a:solidFill>
                    <a:srgbClr val="FFFFFF"/>
                  </a:solidFill>
                  <a:latin typeface="Muli Regular"/>
                </a:rPr>
                <a:t>CS 302: Artificial Intelligence</a:t>
              </a:r>
              <a:endParaRPr lang="en-US" sz="2800" spc="-42">
                <a:solidFill>
                  <a:srgbClr val="FFFFFF"/>
                </a:solidFill>
                <a:latin typeface="Muli Regular"/>
              </a:endParaRPr>
            </a:p>
          </p:txBody>
        </p:sp>
      </p:grpSp>
      <p:pic>
        <p:nvPicPr>
          <p:cNvPr id="5" name="Picture 5"/>
          <p:cNvPicPr>
            <a:picLocks noChangeAspect="1"/>
          </p:cNvPicPr>
          <p:nvPr/>
        </p:nvPicPr>
        <p:blipFill>
          <a:blip r:embed="rId1"/>
          <a:srcRect l="5033" t="4977" r="5599" b="6169"/>
          <a:stretch>
            <a:fillRect/>
          </a:stretch>
        </p:blipFill>
        <p:spPr>
          <a:xfrm>
            <a:off x="1189019" y="577459"/>
            <a:ext cx="3586145" cy="3565538"/>
          </a:xfrm>
          <a:prstGeom prst="rect">
            <a:avLst/>
          </a:prstGeom>
        </p:spPr>
      </p:pic>
      <p:pic>
        <p:nvPicPr>
          <p:cNvPr id="6" name="Picture 6"/>
          <p:cNvPicPr>
            <a:picLocks noChangeAspect="1"/>
          </p:cNvPicPr>
          <p:nvPr/>
        </p:nvPicPr>
        <p:blipFill>
          <a:blip r:embed="rId2"/>
          <a:srcRect r="451" b="649"/>
          <a:stretch>
            <a:fillRect/>
          </a:stretch>
        </p:blipFill>
        <p:spPr>
          <a:xfrm>
            <a:off x="9420103" y="577459"/>
            <a:ext cx="8042296" cy="3542373"/>
          </a:xfrm>
          <a:prstGeom prst="rect">
            <a:avLst/>
          </a:prstGeom>
        </p:spPr>
      </p:pic>
      <p:sp>
        <p:nvSpPr>
          <p:cNvPr id="7" name="TextBox 7"/>
          <p:cNvSpPr txBox="1"/>
          <p:nvPr/>
        </p:nvSpPr>
        <p:spPr>
          <a:xfrm>
            <a:off x="12291060" y="8797290"/>
            <a:ext cx="5171440" cy="503555"/>
          </a:xfrm>
          <a:prstGeom prst="rect">
            <a:avLst/>
          </a:prstGeom>
        </p:spPr>
        <p:txBody>
          <a:bodyPr wrap="square" lIns="0" tIns="0" rIns="0" bIns="0" rtlCol="0" anchor="t">
            <a:spAutoFit/>
          </a:bodyPr>
          <a:lstStyle/>
          <a:p>
            <a:pPr algn="ctr">
              <a:lnSpc>
                <a:spcPts val="3930"/>
              </a:lnSpc>
              <a:spcBef>
                <a:spcPct val="0"/>
              </a:spcBef>
            </a:pPr>
            <a:r>
              <a:rPr lang="en-US" sz="2805">
                <a:solidFill>
                  <a:srgbClr val="FFFFFF"/>
                </a:solidFill>
                <a:latin typeface="Muli Regular Bold"/>
              </a:rPr>
              <a:t>Zaiyr Sharsheev, COM-18</a:t>
            </a:r>
            <a:endParaRPr lang="en-US" sz="2805">
              <a:solidFill>
                <a:srgbClr val="FFFFFF"/>
              </a:solidFill>
              <a:latin typeface="Muli Regular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28700" y="2348178"/>
            <a:ext cx="12493659" cy="6910122"/>
          </a:xfrm>
          <a:prstGeom prst="rect">
            <a:avLst/>
          </a:prstGeom>
        </p:spPr>
      </p:pic>
      <p:sp>
        <p:nvSpPr>
          <p:cNvPr id="3" name="TextBox 3"/>
          <p:cNvSpPr txBox="1"/>
          <p:nvPr/>
        </p:nvSpPr>
        <p:spPr>
          <a:xfrm>
            <a:off x="1028700" y="904875"/>
            <a:ext cx="12257684" cy="1214095"/>
          </a:xfrm>
          <a:prstGeom prst="rect">
            <a:avLst/>
          </a:prstGeom>
        </p:spPr>
        <p:txBody>
          <a:bodyPr lIns="0" tIns="0" rIns="0" bIns="0" rtlCol="0" anchor="t">
            <a:spAutoFit/>
          </a:bodyPr>
          <a:lstStyle/>
          <a:p>
            <a:pPr>
              <a:lnSpc>
                <a:spcPts val="10080"/>
              </a:lnSpc>
              <a:spcBef>
                <a:spcPct val="0"/>
              </a:spcBef>
            </a:pPr>
            <a:r>
              <a:rPr lang="en-US" sz="7200">
                <a:solidFill>
                  <a:srgbClr val="213B3A"/>
                </a:solidFill>
                <a:latin typeface="Muli Black"/>
              </a:rPr>
              <a:t>Source Code</a:t>
            </a:r>
            <a:endParaRPr lang="en-US" sz="7200">
              <a:solidFill>
                <a:srgbClr val="213B3A"/>
              </a:solidFill>
              <a:latin typeface="Muli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28700" y="2299965"/>
            <a:ext cx="15146136" cy="2429097"/>
          </a:xfrm>
          <a:prstGeom prst="rect">
            <a:avLst/>
          </a:prstGeom>
        </p:spPr>
      </p:pic>
      <p:pic>
        <p:nvPicPr>
          <p:cNvPr id="3" name="Picture 3"/>
          <p:cNvPicPr>
            <a:picLocks noChangeAspect="1"/>
          </p:cNvPicPr>
          <p:nvPr/>
        </p:nvPicPr>
        <p:blipFill>
          <a:blip r:embed="rId2"/>
          <a:srcRect/>
          <a:stretch>
            <a:fillRect/>
          </a:stretch>
        </p:blipFill>
        <p:spPr>
          <a:xfrm>
            <a:off x="1028700" y="5143500"/>
            <a:ext cx="7073189" cy="4638409"/>
          </a:xfrm>
          <a:prstGeom prst="rect">
            <a:avLst/>
          </a:prstGeom>
        </p:spPr>
      </p:pic>
      <p:sp>
        <p:nvSpPr>
          <p:cNvPr id="4" name="TextBox 4"/>
          <p:cNvSpPr txBox="1"/>
          <p:nvPr/>
        </p:nvSpPr>
        <p:spPr>
          <a:xfrm>
            <a:off x="1028700" y="904875"/>
            <a:ext cx="13385186" cy="1214095"/>
          </a:xfrm>
          <a:prstGeom prst="rect">
            <a:avLst/>
          </a:prstGeom>
        </p:spPr>
        <p:txBody>
          <a:bodyPr lIns="0" tIns="0" rIns="0" bIns="0" rtlCol="0" anchor="t">
            <a:spAutoFit/>
          </a:bodyPr>
          <a:lstStyle/>
          <a:p>
            <a:pPr>
              <a:lnSpc>
                <a:spcPts val="10080"/>
              </a:lnSpc>
              <a:spcBef>
                <a:spcPct val="0"/>
              </a:spcBef>
            </a:pPr>
            <a:r>
              <a:rPr lang="en-US" sz="7200">
                <a:solidFill>
                  <a:srgbClr val="5BC084"/>
                </a:solidFill>
                <a:latin typeface="Muli Black"/>
              </a:rPr>
              <a:t>Source Code </a:t>
            </a:r>
            <a:endParaRPr lang="en-US" sz="7200">
              <a:solidFill>
                <a:srgbClr val="5BC084"/>
              </a:solidFill>
              <a:latin typeface="Muli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1764085" y="1619837"/>
            <a:ext cx="3498868" cy="7047327"/>
          </a:xfrm>
          <a:prstGeom prst="rect">
            <a:avLst/>
          </a:prstGeom>
        </p:spPr>
      </p:pic>
      <p:sp>
        <p:nvSpPr>
          <p:cNvPr id="3" name="TextBox 3"/>
          <p:cNvSpPr txBox="1"/>
          <p:nvPr/>
        </p:nvSpPr>
        <p:spPr>
          <a:xfrm>
            <a:off x="1028700" y="4069741"/>
            <a:ext cx="6965539" cy="2080842"/>
          </a:xfrm>
          <a:prstGeom prst="rect">
            <a:avLst/>
          </a:prstGeom>
        </p:spPr>
        <p:txBody>
          <a:bodyPr lIns="0" tIns="0" rIns="0" bIns="0" rtlCol="0" anchor="t">
            <a:spAutoFit/>
          </a:bodyPr>
          <a:lstStyle/>
          <a:p>
            <a:pPr>
              <a:lnSpc>
                <a:spcPts val="8320"/>
              </a:lnSpc>
            </a:pPr>
            <a:r>
              <a:rPr lang="en-US" sz="6400">
                <a:solidFill>
                  <a:srgbClr val="5BC084"/>
                </a:solidFill>
                <a:latin typeface="Muli Bold Bold"/>
              </a:rPr>
              <a:t>THANK YOU </a:t>
            </a:r>
            <a:endParaRPr lang="en-US" sz="6400">
              <a:solidFill>
                <a:srgbClr val="5BC084"/>
              </a:solidFill>
              <a:latin typeface="Muli Bold Bold"/>
            </a:endParaRPr>
          </a:p>
          <a:p>
            <a:pPr>
              <a:lnSpc>
                <a:spcPts val="8320"/>
              </a:lnSpc>
            </a:pPr>
            <a:r>
              <a:rPr lang="en-US" sz="6400">
                <a:solidFill>
                  <a:srgbClr val="5BC084"/>
                </a:solidFill>
                <a:latin typeface="Muli Bold Bold"/>
              </a:rPr>
              <a:t>FOR ATTENTION!</a:t>
            </a:r>
            <a:endParaRPr lang="en-US" sz="6400">
              <a:solidFill>
                <a:srgbClr val="5BC084"/>
              </a:solidFill>
              <a:latin typeface="Muli Bol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sp>
        <p:nvSpPr>
          <p:cNvPr id="2" name="TextBox 2"/>
          <p:cNvSpPr txBox="1"/>
          <p:nvPr/>
        </p:nvSpPr>
        <p:spPr>
          <a:xfrm>
            <a:off x="1655087" y="1657404"/>
            <a:ext cx="7488913" cy="6924566"/>
          </a:xfrm>
          <a:prstGeom prst="rect">
            <a:avLst/>
          </a:prstGeom>
        </p:spPr>
        <p:txBody>
          <a:bodyPr lIns="0" tIns="0" rIns="0" bIns="0" rtlCol="0" anchor="t">
            <a:spAutoFit/>
          </a:bodyPr>
          <a:lstStyle/>
          <a:p>
            <a:pPr>
              <a:lnSpc>
                <a:spcPts val="3920"/>
              </a:lnSpc>
            </a:pPr>
            <a:r>
              <a:rPr lang="en-US" sz="2800">
                <a:solidFill>
                  <a:srgbClr val="FFFFFF"/>
                </a:solidFill>
                <a:latin typeface="Muli Regular Bold"/>
              </a:rPr>
              <a:t>The purpose of my project is to predict the score of the match based on the past games of these clubs since 1993. The time interval can be adjusted in the code, because since 1993 the balance of power of football clubs has changed a lot. I am a big fan of English football so I was very interested in this topic. Based on these results, you can roughly understand who is the favorite of the match. Although football is an unpredictable game, I think all fans of this sport would be interested to see the estimated score of the match and its percentage of the possible outcome.</a:t>
            </a:r>
            <a:endParaRPr lang="en-US" sz="2800">
              <a:solidFill>
                <a:srgbClr val="FFFFFF"/>
              </a:solidFill>
              <a:latin typeface="Muli Regular Bold"/>
            </a:endParaRPr>
          </a:p>
        </p:txBody>
      </p:sp>
      <p:pic>
        <p:nvPicPr>
          <p:cNvPr id="3" name="Picture 3"/>
          <p:cNvPicPr>
            <a:picLocks noChangeAspect="1"/>
          </p:cNvPicPr>
          <p:nvPr/>
        </p:nvPicPr>
        <p:blipFill>
          <a:blip r:embed="rId1"/>
          <a:srcRect l="2659" r="2659"/>
          <a:stretch>
            <a:fillRect/>
          </a:stretch>
        </p:blipFill>
        <p:spPr>
          <a:xfrm>
            <a:off x="11466088" y="1705029"/>
            <a:ext cx="1434020" cy="1514583"/>
          </a:xfrm>
          <a:prstGeom prst="rect">
            <a:avLst/>
          </a:prstGeom>
        </p:spPr>
      </p:pic>
      <p:pic>
        <p:nvPicPr>
          <p:cNvPr id="4" name="Picture 4"/>
          <p:cNvPicPr>
            <a:picLocks noChangeAspect="1"/>
          </p:cNvPicPr>
          <p:nvPr/>
        </p:nvPicPr>
        <p:blipFill>
          <a:blip r:embed="rId2"/>
          <a:srcRect/>
          <a:stretch>
            <a:fillRect/>
          </a:stretch>
        </p:blipFill>
        <p:spPr>
          <a:xfrm>
            <a:off x="13787206" y="1705029"/>
            <a:ext cx="1514583" cy="1514583"/>
          </a:xfrm>
          <a:prstGeom prst="rect">
            <a:avLst/>
          </a:prstGeom>
        </p:spPr>
      </p:pic>
      <p:pic>
        <p:nvPicPr>
          <p:cNvPr id="5" name="Picture 5"/>
          <p:cNvPicPr>
            <a:picLocks noChangeAspect="1"/>
          </p:cNvPicPr>
          <p:nvPr/>
        </p:nvPicPr>
        <p:blipFill>
          <a:blip r:embed="rId1"/>
          <a:srcRect l="2659" r="2659"/>
          <a:stretch>
            <a:fillRect/>
          </a:stretch>
        </p:blipFill>
        <p:spPr>
          <a:xfrm>
            <a:off x="16200888" y="1705029"/>
            <a:ext cx="1434020" cy="1514583"/>
          </a:xfrm>
          <a:prstGeom prst="rect">
            <a:avLst/>
          </a:prstGeom>
        </p:spPr>
      </p:pic>
      <p:pic>
        <p:nvPicPr>
          <p:cNvPr id="6" name="Picture 6"/>
          <p:cNvPicPr>
            <a:picLocks noChangeAspect="1"/>
          </p:cNvPicPr>
          <p:nvPr/>
        </p:nvPicPr>
        <p:blipFill>
          <a:blip r:embed="rId2"/>
          <a:srcRect/>
          <a:stretch>
            <a:fillRect/>
          </a:stretch>
        </p:blipFill>
        <p:spPr>
          <a:xfrm>
            <a:off x="11466088" y="4386208"/>
            <a:ext cx="1514583" cy="1514583"/>
          </a:xfrm>
          <a:prstGeom prst="rect">
            <a:avLst/>
          </a:prstGeom>
        </p:spPr>
      </p:pic>
      <p:pic>
        <p:nvPicPr>
          <p:cNvPr id="7" name="Picture 7"/>
          <p:cNvPicPr>
            <a:picLocks noChangeAspect="1"/>
          </p:cNvPicPr>
          <p:nvPr/>
        </p:nvPicPr>
        <p:blipFill>
          <a:blip r:embed="rId2"/>
          <a:srcRect/>
          <a:stretch>
            <a:fillRect/>
          </a:stretch>
        </p:blipFill>
        <p:spPr>
          <a:xfrm>
            <a:off x="16200888" y="4386208"/>
            <a:ext cx="1514583" cy="1514583"/>
          </a:xfrm>
          <a:prstGeom prst="rect">
            <a:avLst/>
          </a:prstGeom>
        </p:spPr>
      </p:pic>
      <p:pic>
        <p:nvPicPr>
          <p:cNvPr id="8" name="Picture 8"/>
          <p:cNvPicPr>
            <a:picLocks noChangeAspect="1"/>
          </p:cNvPicPr>
          <p:nvPr/>
        </p:nvPicPr>
        <p:blipFill>
          <a:blip r:embed="rId1"/>
          <a:srcRect l="2659" r="2659"/>
          <a:stretch>
            <a:fillRect/>
          </a:stretch>
        </p:blipFill>
        <p:spPr>
          <a:xfrm>
            <a:off x="13827488" y="4386208"/>
            <a:ext cx="1434020" cy="1514583"/>
          </a:xfrm>
          <a:prstGeom prst="rect">
            <a:avLst/>
          </a:prstGeom>
        </p:spPr>
      </p:pic>
      <p:pic>
        <p:nvPicPr>
          <p:cNvPr id="9" name="Picture 9"/>
          <p:cNvPicPr>
            <a:picLocks noChangeAspect="1"/>
          </p:cNvPicPr>
          <p:nvPr/>
        </p:nvPicPr>
        <p:blipFill>
          <a:blip r:embed="rId2"/>
          <a:srcRect/>
          <a:stretch>
            <a:fillRect/>
          </a:stretch>
        </p:blipFill>
        <p:spPr>
          <a:xfrm>
            <a:off x="13787206" y="6713467"/>
            <a:ext cx="1514583" cy="1514583"/>
          </a:xfrm>
          <a:prstGeom prst="rect">
            <a:avLst/>
          </a:prstGeom>
        </p:spPr>
      </p:pic>
      <p:pic>
        <p:nvPicPr>
          <p:cNvPr id="10" name="Picture 10"/>
          <p:cNvPicPr>
            <a:picLocks noChangeAspect="1"/>
          </p:cNvPicPr>
          <p:nvPr/>
        </p:nvPicPr>
        <p:blipFill>
          <a:blip r:embed="rId1"/>
          <a:srcRect l="2659" r="2659"/>
          <a:stretch>
            <a:fillRect/>
          </a:stretch>
        </p:blipFill>
        <p:spPr>
          <a:xfrm>
            <a:off x="11506369" y="6713467"/>
            <a:ext cx="1434020" cy="1514583"/>
          </a:xfrm>
          <a:prstGeom prst="rect">
            <a:avLst/>
          </a:prstGeom>
        </p:spPr>
      </p:pic>
      <p:pic>
        <p:nvPicPr>
          <p:cNvPr id="11" name="Picture 11"/>
          <p:cNvPicPr>
            <a:picLocks noChangeAspect="1"/>
          </p:cNvPicPr>
          <p:nvPr/>
        </p:nvPicPr>
        <p:blipFill>
          <a:blip r:embed="rId1"/>
          <a:srcRect l="2659" r="2659"/>
          <a:stretch>
            <a:fillRect/>
          </a:stretch>
        </p:blipFill>
        <p:spPr>
          <a:xfrm>
            <a:off x="16200888" y="6713467"/>
            <a:ext cx="1434020" cy="15145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grpSp>
        <p:nvGrpSpPr>
          <p:cNvPr id="2" name="Group 2"/>
          <p:cNvGrpSpPr/>
          <p:nvPr/>
        </p:nvGrpSpPr>
        <p:grpSpPr>
          <a:xfrm rot="0">
            <a:off x="1517033" y="1411543"/>
            <a:ext cx="7391922" cy="7463915"/>
            <a:chOff x="0" y="0"/>
            <a:chExt cx="9855895" cy="9951887"/>
          </a:xfrm>
        </p:grpSpPr>
        <p:sp>
          <p:nvSpPr>
            <p:cNvPr id="3" name="TextBox 3"/>
            <p:cNvSpPr txBox="1"/>
            <p:nvPr/>
          </p:nvSpPr>
          <p:spPr>
            <a:xfrm>
              <a:off x="0" y="-66675"/>
              <a:ext cx="9855895" cy="4149196"/>
            </a:xfrm>
            <a:prstGeom prst="rect">
              <a:avLst/>
            </a:prstGeom>
          </p:spPr>
          <p:txBody>
            <a:bodyPr lIns="0" tIns="0" rIns="0" bIns="0" rtlCol="0" anchor="t">
              <a:spAutoFit/>
            </a:bodyPr>
            <a:lstStyle/>
            <a:p>
              <a:pPr>
                <a:lnSpc>
                  <a:spcPts val="8320"/>
                </a:lnSpc>
              </a:pPr>
              <a:r>
                <a:rPr lang="en-US" sz="6400">
                  <a:solidFill>
                    <a:srgbClr val="213B3A"/>
                  </a:solidFill>
                  <a:latin typeface="Muli Bold Bold"/>
                </a:rPr>
                <a:t>TOOLS AND PROGRAMMING LANGUAGE</a:t>
              </a:r>
              <a:endParaRPr lang="en-US" sz="6400">
                <a:solidFill>
                  <a:srgbClr val="213B3A"/>
                </a:solidFill>
                <a:latin typeface="Muli Bold Bold"/>
              </a:endParaRPr>
            </a:p>
          </p:txBody>
        </p:sp>
        <p:sp>
          <p:nvSpPr>
            <p:cNvPr id="4" name="TextBox 4"/>
            <p:cNvSpPr txBox="1"/>
            <p:nvPr/>
          </p:nvSpPr>
          <p:spPr>
            <a:xfrm>
              <a:off x="0" y="4705327"/>
              <a:ext cx="9855895" cy="5246559"/>
            </a:xfrm>
            <a:prstGeom prst="rect">
              <a:avLst/>
            </a:prstGeom>
          </p:spPr>
          <p:txBody>
            <a:bodyPr lIns="0" tIns="0" rIns="0" bIns="0" rtlCol="0" anchor="t">
              <a:spAutoFit/>
            </a:bodyPr>
            <a:lstStyle/>
            <a:p>
              <a:pPr>
                <a:lnSpc>
                  <a:spcPts val="3920"/>
                </a:lnSpc>
              </a:pPr>
              <a:r>
                <a:rPr lang="en-US" sz="2800">
                  <a:solidFill>
                    <a:srgbClr val="FFFFFF"/>
                  </a:solidFill>
                  <a:latin typeface="Muli Regular Bold"/>
                </a:rPr>
                <a:t>This project is based on developing an EPL (English Premier League) Football Matches Predictions using Python Programming Language and Jupyter Notebook (an open-source web application that allows to create and share documents that contain live code, equations, visualizations and narrative text)</a:t>
              </a:r>
              <a:endParaRPr lang="en-US" sz="2800">
                <a:solidFill>
                  <a:srgbClr val="FFFFFF"/>
                </a:solidFill>
                <a:latin typeface="Muli Regular Bold"/>
              </a:endParaRPr>
            </a:p>
          </p:txBody>
        </p:sp>
      </p:grpSp>
      <p:pic>
        <p:nvPicPr>
          <p:cNvPr id="5" name="Picture 5"/>
          <p:cNvPicPr>
            <a:picLocks noChangeAspect="1"/>
          </p:cNvPicPr>
          <p:nvPr/>
        </p:nvPicPr>
        <p:blipFill>
          <a:blip r:embed="rId1"/>
          <a:srcRect/>
          <a:stretch>
            <a:fillRect/>
          </a:stretch>
        </p:blipFill>
        <p:spPr>
          <a:xfrm>
            <a:off x="11036713" y="828951"/>
            <a:ext cx="6953243" cy="6953243"/>
          </a:xfrm>
          <a:prstGeom prst="rect">
            <a:avLst/>
          </a:prstGeom>
        </p:spPr>
      </p:pic>
      <p:pic>
        <p:nvPicPr>
          <p:cNvPr id="6" name="Picture 6"/>
          <p:cNvPicPr>
            <a:picLocks noChangeAspect="1"/>
          </p:cNvPicPr>
          <p:nvPr/>
        </p:nvPicPr>
        <p:blipFill>
          <a:blip r:embed="rId2"/>
          <a:srcRect/>
          <a:stretch>
            <a:fillRect/>
          </a:stretch>
        </p:blipFill>
        <p:spPr>
          <a:xfrm>
            <a:off x="9723808" y="7072708"/>
            <a:ext cx="2625809" cy="30433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527499"/>
          </a:xfrm>
          <a:prstGeom prst="rect">
            <a:avLst/>
          </a:prstGeom>
          <a:solidFill>
            <a:srgbClr val="213B3A"/>
          </a:solidFill>
        </p:spPr>
      </p:sp>
      <p:pic>
        <p:nvPicPr>
          <p:cNvPr id="3" name="Picture 3"/>
          <p:cNvPicPr>
            <a:picLocks noChangeAspect="1"/>
          </p:cNvPicPr>
          <p:nvPr/>
        </p:nvPicPr>
        <p:blipFill>
          <a:blip r:embed="rId1"/>
          <a:srcRect/>
          <a:stretch>
            <a:fillRect/>
          </a:stretch>
        </p:blipFill>
        <p:spPr>
          <a:xfrm>
            <a:off x="9428163" y="579814"/>
            <a:ext cx="8575673" cy="1793745"/>
          </a:xfrm>
          <a:prstGeom prst="rect">
            <a:avLst/>
          </a:prstGeom>
        </p:spPr>
      </p:pic>
      <p:pic>
        <p:nvPicPr>
          <p:cNvPr id="4" name="Picture 4"/>
          <p:cNvPicPr>
            <a:picLocks noChangeAspect="1"/>
          </p:cNvPicPr>
          <p:nvPr/>
        </p:nvPicPr>
        <p:blipFill>
          <a:blip r:embed="rId2"/>
          <a:srcRect/>
          <a:stretch>
            <a:fillRect/>
          </a:stretch>
        </p:blipFill>
        <p:spPr>
          <a:xfrm>
            <a:off x="9857271" y="2586921"/>
            <a:ext cx="7717458" cy="3472856"/>
          </a:xfrm>
          <a:prstGeom prst="rect">
            <a:avLst/>
          </a:prstGeom>
        </p:spPr>
      </p:pic>
      <p:pic>
        <p:nvPicPr>
          <p:cNvPr id="5" name="Picture 5"/>
          <p:cNvPicPr>
            <a:picLocks noChangeAspect="1"/>
          </p:cNvPicPr>
          <p:nvPr/>
        </p:nvPicPr>
        <p:blipFill>
          <a:blip r:embed="rId3"/>
          <a:srcRect/>
          <a:stretch>
            <a:fillRect/>
          </a:stretch>
        </p:blipFill>
        <p:spPr>
          <a:xfrm>
            <a:off x="11258898" y="4872804"/>
            <a:ext cx="4914204" cy="5414196"/>
          </a:xfrm>
          <a:prstGeom prst="rect">
            <a:avLst/>
          </a:prstGeom>
        </p:spPr>
      </p:pic>
      <p:sp>
        <p:nvSpPr>
          <p:cNvPr id="6" name="TextBox 6"/>
          <p:cNvSpPr txBox="1"/>
          <p:nvPr/>
        </p:nvSpPr>
        <p:spPr>
          <a:xfrm>
            <a:off x="1028700" y="3474670"/>
            <a:ext cx="6892286" cy="3760395"/>
          </a:xfrm>
          <a:prstGeom prst="rect">
            <a:avLst/>
          </a:prstGeom>
        </p:spPr>
        <p:txBody>
          <a:bodyPr lIns="0" tIns="0" rIns="0" bIns="0" rtlCol="0" anchor="t">
            <a:spAutoFit/>
          </a:bodyPr>
          <a:lstStyle/>
          <a:p>
            <a:pPr algn="ctr">
              <a:lnSpc>
                <a:spcPts val="10080"/>
              </a:lnSpc>
              <a:spcBef>
                <a:spcPct val="0"/>
              </a:spcBef>
            </a:pPr>
            <a:r>
              <a:rPr lang="en-US" sz="7200">
                <a:solidFill>
                  <a:srgbClr val="213B3A"/>
                </a:solidFill>
                <a:latin typeface="Muli Black"/>
              </a:rPr>
              <a:t>Which libraries did I use?</a:t>
            </a:r>
            <a:endParaRPr lang="en-US" sz="7200">
              <a:solidFill>
                <a:srgbClr val="213B3A"/>
              </a:solidFill>
              <a:latin typeface="Muli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28700" y="2373987"/>
            <a:ext cx="12510165" cy="1713991"/>
          </a:xfrm>
          <a:prstGeom prst="rect">
            <a:avLst/>
          </a:prstGeom>
        </p:spPr>
      </p:pic>
      <p:pic>
        <p:nvPicPr>
          <p:cNvPr id="3" name="Picture 3"/>
          <p:cNvPicPr>
            <a:picLocks noChangeAspect="1"/>
          </p:cNvPicPr>
          <p:nvPr/>
        </p:nvPicPr>
        <p:blipFill>
          <a:blip r:embed="rId2"/>
          <a:srcRect/>
          <a:stretch>
            <a:fillRect/>
          </a:stretch>
        </p:blipFill>
        <p:spPr>
          <a:xfrm>
            <a:off x="1041067" y="4311790"/>
            <a:ext cx="12497798" cy="4271399"/>
          </a:xfrm>
          <a:prstGeom prst="rect">
            <a:avLst/>
          </a:prstGeom>
        </p:spPr>
      </p:pic>
      <p:sp>
        <p:nvSpPr>
          <p:cNvPr id="4" name="TextBox 4"/>
          <p:cNvSpPr txBox="1"/>
          <p:nvPr/>
        </p:nvSpPr>
        <p:spPr>
          <a:xfrm>
            <a:off x="1028700" y="904875"/>
            <a:ext cx="13385186" cy="1214095"/>
          </a:xfrm>
          <a:prstGeom prst="rect">
            <a:avLst/>
          </a:prstGeom>
        </p:spPr>
        <p:txBody>
          <a:bodyPr lIns="0" tIns="0" rIns="0" bIns="0" rtlCol="0" anchor="t">
            <a:spAutoFit/>
          </a:bodyPr>
          <a:lstStyle/>
          <a:p>
            <a:pPr>
              <a:lnSpc>
                <a:spcPts val="10080"/>
              </a:lnSpc>
              <a:spcBef>
                <a:spcPct val="0"/>
              </a:spcBef>
            </a:pPr>
            <a:r>
              <a:rPr lang="en-US" sz="7200">
                <a:solidFill>
                  <a:srgbClr val="5BC084"/>
                </a:solidFill>
                <a:latin typeface="Muli Black"/>
              </a:rPr>
              <a:t>Source Code </a:t>
            </a:r>
            <a:endParaRPr lang="en-US" sz="7200">
              <a:solidFill>
                <a:srgbClr val="5BC084"/>
              </a:solidFill>
              <a:latin typeface="Muli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18155" y="2376159"/>
            <a:ext cx="7337468" cy="5915318"/>
          </a:xfrm>
          <a:prstGeom prst="rect">
            <a:avLst/>
          </a:prstGeom>
        </p:spPr>
      </p:pic>
      <p:pic>
        <p:nvPicPr>
          <p:cNvPr id="3" name="Picture 3"/>
          <p:cNvPicPr>
            <a:picLocks noChangeAspect="1"/>
          </p:cNvPicPr>
          <p:nvPr/>
        </p:nvPicPr>
        <p:blipFill>
          <a:blip r:embed="rId2"/>
          <a:srcRect r="3998"/>
          <a:stretch>
            <a:fillRect/>
          </a:stretch>
        </p:blipFill>
        <p:spPr>
          <a:xfrm>
            <a:off x="8660676" y="2376159"/>
            <a:ext cx="9043495" cy="5484062"/>
          </a:xfrm>
          <a:prstGeom prst="rect">
            <a:avLst/>
          </a:prstGeom>
        </p:spPr>
      </p:pic>
      <p:sp>
        <p:nvSpPr>
          <p:cNvPr id="4" name="TextBox 4"/>
          <p:cNvSpPr txBox="1"/>
          <p:nvPr/>
        </p:nvSpPr>
        <p:spPr>
          <a:xfrm>
            <a:off x="1018155" y="904875"/>
            <a:ext cx="12257684" cy="1214095"/>
          </a:xfrm>
          <a:prstGeom prst="rect">
            <a:avLst/>
          </a:prstGeom>
        </p:spPr>
        <p:txBody>
          <a:bodyPr lIns="0" tIns="0" rIns="0" bIns="0" rtlCol="0" anchor="t">
            <a:spAutoFit/>
          </a:bodyPr>
          <a:lstStyle/>
          <a:p>
            <a:pPr>
              <a:lnSpc>
                <a:spcPts val="10080"/>
              </a:lnSpc>
              <a:spcBef>
                <a:spcPct val="0"/>
              </a:spcBef>
            </a:pPr>
            <a:r>
              <a:rPr lang="en-US" sz="7200">
                <a:solidFill>
                  <a:srgbClr val="213B3A"/>
                </a:solidFill>
                <a:latin typeface="Muli Black"/>
              </a:rPr>
              <a:t>Source Code</a:t>
            </a:r>
            <a:endParaRPr lang="en-US" sz="7200">
              <a:solidFill>
                <a:srgbClr val="213B3A"/>
              </a:solidFill>
              <a:latin typeface="Muli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621" r="4405" b="1577"/>
          <a:stretch>
            <a:fillRect/>
          </a:stretch>
        </p:blipFill>
        <p:spPr>
          <a:xfrm>
            <a:off x="1028700" y="2311400"/>
            <a:ext cx="16307262" cy="2006255"/>
          </a:xfrm>
          <a:prstGeom prst="rect">
            <a:avLst/>
          </a:prstGeom>
        </p:spPr>
      </p:pic>
      <p:pic>
        <p:nvPicPr>
          <p:cNvPr id="3" name="Picture 3"/>
          <p:cNvPicPr>
            <a:picLocks noChangeAspect="1"/>
          </p:cNvPicPr>
          <p:nvPr/>
        </p:nvPicPr>
        <p:blipFill>
          <a:blip r:embed="rId2"/>
          <a:srcRect t="9092"/>
          <a:stretch>
            <a:fillRect/>
          </a:stretch>
        </p:blipFill>
        <p:spPr>
          <a:xfrm>
            <a:off x="1028700" y="4651274"/>
            <a:ext cx="5899350" cy="5215173"/>
          </a:xfrm>
          <a:prstGeom prst="rect">
            <a:avLst/>
          </a:prstGeom>
        </p:spPr>
      </p:pic>
      <p:sp>
        <p:nvSpPr>
          <p:cNvPr id="4" name="TextBox 4"/>
          <p:cNvSpPr txBox="1"/>
          <p:nvPr/>
        </p:nvSpPr>
        <p:spPr>
          <a:xfrm>
            <a:off x="1028700" y="904875"/>
            <a:ext cx="13385186" cy="1214095"/>
          </a:xfrm>
          <a:prstGeom prst="rect">
            <a:avLst/>
          </a:prstGeom>
        </p:spPr>
        <p:txBody>
          <a:bodyPr lIns="0" tIns="0" rIns="0" bIns="0" rtlCol="0" anchor="t">
            <a:spAutoFit/>
          </a:bodyPr>
          <a:lstStyle/>
          <a:p>
            <a:pPr>
              <a:lnSpc>
                <a:spcPts val="10080"/>
              </a:lnSpc>
              <a:spcBef>
                <a:spcPct val="0"/>
              </a:spcBef>
            </a:pPr>
            <a:r>
              <a:rPr lang="en-US" sz="7200">
                <a:solidFill>
                  <a:srgbClr val="5BC084"/>
                </a:solidFill>
                <a:latin typeface="Muli Black"/>
              </a:rPr>
              <a:t>Source Code </a:t>
            </a:r>
            <a:endParaRPr lang="en-US" sz="7200">
              <a:solidFill>
                <a:srgbClr val="5BC084"/>
              </a:solidFill>
              <a:latin typeface="Muli Black"/>
            </a:endParaRPr>
          </a:p>
        </p:txBody>
      </p:sp>
      <p:pic>
        <p:nvPicPr>
          <p:cNvPr id="5" name="Picture 5"/>
          <p:cNvPicPr>
            <a:picLocks noChangeAspect="1"/>
          </p:cNvPicPr>
          <p:nvPr/>
        </p:nvPicPr>
        <p:blipFill>
          <a:blip r:embed="rId3"/>
          <a:srcRect/>
          <a:stretch>
            <a:fillRect/>
          </a:stretch>
        </p:blipFill>
        <p:spPr>
          <a:xfrm>
            <a:off x="7277599" y="8598586"/>
            <a:ext cx="10058363" cy="12678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BC08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28700" y="2296100"/>
            <a:ext cx="3995931" cy="5694800"/>
          </a:xfrm>
          <a:prstGeom prst="rect">
            <a:avLst/>
          </a:prstGeom>
        </p:spPr>
      </p:pic>
      <p:pic>
        <p:nvPicPr>
          <p:cNvPr id="3" name="Picture 3"/>
          <p:cNvPicPr>
            <a:picLocks noChangeAspect="1"/>
          </p:cNvPicPr>
          <p:nvPr/>
        </p:nvPicPr>
        <p:blipFill>
          <a:blip r:embed="rId2"/>
          <a:srcRect/>
          <a:stretch>
            <a:fillRect/>
          </a:stretch>
        </p:blipFill>
        <p:spPr>
          <a:xfrm>
            <a:off x="1028700" y="8193116"/>
            <a:ext cx="15856706" cy="1350571"/>
          </a:xfrm>
          <a:prstGeom prst="rect">
            <a:avLst/>
          </a:prstGeom>
        </p:spPr>
      </p:pic>
      <p:pic>
        <p:nvPicPr>
          <p:cNvPr id="4" name="Picture 4"/>
          <p:cNvPicPr>
            <a:picLocks noChangeAspect="1"/>
          </p:cNvPicPr>
          <p:nvPr/>
        </p:nvPicPr>
        <p:blipFill>
          <a:blip r:embed="rId3"/>
          <a:srcRect/>
          <a:stretch>
            <a:fillRect/>
          </a:stretch>
        </p:blipFill>
        <p:spPr>
          <a:xfrm>
            <a:off x="5757636" y="2296100"/>
            <a:ext cx="11127770" cy="5694800"/>
          </a:xfrm>
          <a:prstGeom prst="rect">
            <a:avLst/>
          </a:prstGeom>
        </p:spPr>
      </p:pic>
      <p:sp>
        <p:nvSpPr>
          <p:cNvPr id="5" name="TextBox 5"/>
          <p:cNvSpPr txBox="1"/>
          <p:nvPr/>
        </p:nvSpPr>
        <p:spPr>
          <a:xfrm>
            <a:off x="1028700" y="904875"/>
            <a:ext cx="12257684" cy="1214095"/>
          </a:xfrm>
          <a:prstGeom prst="rect">
            <a:avLst/>
          </a:prstGeom>
        </p:spPr>
        <p:txBody>
          <a:bodyPr lIns="0" tIns="0" rIns="0" bIns="0" rtlCol="0" anchor="t">
            <a:spAutoFit/>
          </a:bodyPr>
          <a:lstStyle/>
          <a:p>
            <a:pPr>
              <a:lnSpc>
                <a:spcPts val="10080"/>
              </a:lnSpc>
              <a:spcBef>
                <a:spcPct val="0"/>
              </a:spcBef>
            </a:pPr>
            <a:r>
              <a:rPr lang="en-US" sz="7200">
                <a:solidFill>
                  <a:srgbClr val="213B3A"/>
                </a:solidFill>
                <a:latin typeface="Muli Black"/>
              </a:rPr>
              <a:t>Source Code</a:t>
            </a:r>
            <a:endParaRPr lang="en-US" sz="7200">
              <a:solidFill>
                <a:srgbClr val="213B3A"/>
              </a:solidFill>
              <a:latin typeface="Muli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3B3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028700" y="2306201"/>
            <a:ext cx="12501928" cy="6952099"/>
          </a:xfrm>
          <a:prstGeom prst="rect">
            <a:avLst/>
          </a:prstGeom>
        </p:spPr>
      </p:pic>
      <p:pic>
        <p:nvPicPr>
          <p:cNvPr id="3" name="Picture 3"/>
          <p:cNvPicPr>
            <a:picLocks noChangeAspect="1"/>
          </p:cNvPicPr>
          <p:nvPr/>
        </p:nvPicPr>
        <p:blipFill>
          <a:blip r:embed="rId2"/>
          <a:srcRect l="6788" r="6788"/>
          <a:stretch>
            <a:fillRect/>
          </a:stretch>
        </p:blipFill>
        <p:spPr>
          <a:xfrm>
            <a:off x="13914898" y="2306201"/>
            <a:ext cx="3344402" cy="6952099"/>
          </a:xfrm>
          <a:prstGeom prst="rect">
            <a:avLst/>
          </a:prstGeom>
        </p:spPr>
      </p:pic>
      <p:sp>
        <p:nvSpPr>
          <p:cNvPr id="4" name="TextBox 4"/>
          <p:cNvSpPr txBox="1"/>
          <p:nvPr/>
        </p:nvSpPr>
        <p:spPr>
          <a:xfrm>
            <a:off x="1028700" y="904875"/>
            <a:ext cx="13385186" cy="1214095"/>
          </a:xfrm>
          <a:prstGeom prst="rect">
            <a:avLst/>
          </a:prstGeom>
        </p:spPr>
        <p:txBody>
          <a:bodyPr lIns="0" tIns="0" rIns="0" bIns="0" rtlCol="0" anchor="t">
            <a:spAutoFit/>
          </a:bodyPr>
          <a:lstStyle/>
          <a:p>
            <a:pPr>
              <a:lnSpc>
                <a:spcPts val="10080"/>
              </a:lnSpc>
              <a:spcBef>
                <a:spcPct val="0"/>
              </a:spcBef>
            </a:pPr>
            <a:r>
              <a:rPr lang="en-US" sz="7200">
                <a:solidFill>
                  <a:srgbClr val="5BC084"/>
                </a:solidFill>
                <a:latin typeface="Muli Black"/>
              </a:rPr>
              <a:t>Source Code </a:t>
            </a:r>
            <a:endParaRPr lang="en-US" sz="7200">
              <a:solidFill>
                <a:srgbClr val="5BC084"/>
              </a:solidFill>
              <a:latin typeface="Muli Black"/>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1107</Words>
  <Application>WPS Presentation</Application>
  <PresentationFormat>On-screen Show (4:3)</PresentationFormat>
  <Paragraphs>31</Paragraphs>
  <Slides>12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Muli Black</vt:lpstr>
      <vt:lpstr>Thonburi</vt:lpstr>
      <vt:lpstr>Muli Regular</vt:lpstr>
      <vt:lpstr>Muli Regular Bold</vt:lpstr>
      <vt:lpstr>Muli Bold Bold</vt:lpstr>
      <vt:lpstr>微软雅黑</vt:lpstr>
      <vt:lpstr>汉仪旗黑</vt:lpstr>
      <vt:lpstr>Arial Unicode MS</vt:lpstr>
      <vt:lpstr>Calibri</vt:lpstr>
      <vt:lpstr>Helvetica Neue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
  <cp:lastModifiedBy>zaiyrsharsheyev</cp:lastModifiedBy>
  <cp:revision>2</cp:revision>
  <dcterms:created xsi:type="dcterms:W3CDTF">2021-05-05T10:03:42Z</dcterms:created>
  <dcterms:modified xsi:type="dcterms:W3CDTF">2021-05-05T10:03:42Z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ies>
</file>